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gif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59" r:id="rId3"/>
    <p:sldId id="285" r:id="rId4"/>
    <p:sldId id="319" r:id="rId5"/>
    <p:sldId id="328" r:id="rId6"/>
    <p:sldId id="320" r:id="rId7"/>
    <p:sldId id="258" r:id="rId8"/>
    <p:sldId id="260" r:id="rId9"/>
    <p:sldId id="367" r:id="rId10"/>
    <p:sldId id="259" r:id="rId11"/>
    <p:sldId id="369" r:id="rId12"/>
    <p:sldId id="370" r:id="rId13"/>
    <p:sldId id="361" r:id="rId14"/>
    <p:sldId id="263" r:id="rId15"/>
    <p:sldId id="264" r:id="rId16"/>
    <p:sldId id="360" r:id="rId17"/>
    <p:sldId id="363" r:id="rId18"/>
    <p:sldId id="364" r:id="rId19"/>
    <p:sldId id="362" r:id="rId20"/>
    <p:sldId id="366" r:id="rId21"/>
    <p:sldId id="265" r:id="rId22"/>
    <p:sldId id="266" r:id="rId23"/>
    <p:sldId id="267" r:id="rId24"/>
    <p:sldId id="3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53"/>
    <p:restoredTop sz="94689"/>
  </p:normalViewPr>
  <p:slideViewPr>
    <p:cSldViewPr snapToGrid="0" snapToObjects="1">
      <p:cViewPr varScale="1">
        <p:scale>
          <a:sx n="124" d="100"/>
          <a:sy n="124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2T18:43:02.5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2T18:42:21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2T18:42:25.7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2T18:42:38.2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36 24575,'0'0'0</inkml:trace>
  <inkml:trace contextRef="#ctx0" brushRef="#br0" timeOffset="1419">0 79 24575,'0'0'0</inkml:trace>
  <inkml:trace contextRef="#ctx0" brushRef="#br0" timeOffset="5735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2T18:42:42.5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76 24575,'0'0'0</inkml:trace>
  <inkml:trace contextRef="#ctx0" brushRef="#br0" timeOffset="-1862">62 10 24575,'0'0'0</inkml:trace>
  <inkml:trace contextRef="#ctx0" brushRef="#br0" timeOffset="4631">1 1 24575,'0'0'0</inkml:trace>
  <inkml:trace contextRef="#ctx0" brushRef="#br0" timeOffset="6290">7 38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35CA8-F5B9-BF41-B7AB-DB3CD3DB6F72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608FE-8F45-A94B-BABC-9CBC8FB5B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15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A7B7-A4D6-1D40-93FA-E792FA69E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F55DE-79C9-074A-81CA-5B26AF944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482C0-DB0B-2B43-A037-C7EE5571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AE660-D5C6-934B-A396-009F3A5A2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415B3-0AE1-7547-B2DE-4076C01B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7B7A-E180-D044-9ABB-3565E263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BCA3E-A940-ED49-9A8C-1F690654B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E00C0-20C5-8543-A4AE-3914AC1B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B925-EC01-8943-A55B-01DCCF1A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B257E-0B2E-C042-823F-8800BD8E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E17946-4DEC-EF4E-B10D-917DBB910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63659-201E-C24F-9D3F-A7A413C8E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CEB15-1501-E343-A048-CB77C6BF7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4B60F-CE59-8B49-8E79-CC9DBCA9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7E7E8-154D-E044-8F99-62A1609A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6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1F3E-1027-AB4F-950A-ECE260E7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89E01-06AE-3C49-86DA-487B3C62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F4B33-D9CD-E547-8D1E-5DA6B76A2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AF5E-BE7A-4B41-B296-22041ACB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DE790-4137-D94E-A11D-79F47E2B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2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CE8E-D5F6-D94E-BA7B-A41D1AE8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8FF9F-74FD-E24F-867A-B6E8B8E5D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E1F26-DE5E-1840-90B1-2130EF63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6E1E9-5716-A24F-8B03-5232F29B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B8617-AC97-E941-86F6-4A1E7E01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7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969E-E1E7-744E-85AA-44CCB5C1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5A7FB-A937-EA42-B181-4479EE727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76E80-580B-4542-9759-3274ED2AC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43DC8-A66B-8C4B-A05E-3A6C7BA5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71CF6-35A4-D84D-AE95-AE07094C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B1AB8-C96F-774C-ABE8-52AC8ED7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07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D9D9-BFCB-1B49-8F27-0097E09D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5CD2C-FFFC-E249-8C71-92EBDF2EC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50BE5-F52A-E048-8D9B-F56400EBE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02094-23F1-D94B-B597-E19A78FC4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B183D-2A0D-9842-BF99-D89C79372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77D36-3255-9849-8CD2-55F8C46B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29F0D-907B-E04C-A967-DB65574B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56320-AC35-EC43-8204-DAFBC37D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9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0D7B-B501-EB4F-AA00-1C5F3895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78C34-5294-0E46-90CC-AFAF2CCC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35246-6489-DD44-A552-6920CC93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75915-DA7F-694D-A2C9-981A0A47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8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A723B-CDC4-9243-A881-0D7DB4D4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6A221-287D-9349-A38A-BFAA5DC4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FECD8-9C23-A84E-9368-9BEDEE54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595-9FF9-AD44-B300-863D00EB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3BDD-3D60-8F4B-98D7-0A3BBA4D6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791EA-2C08-314F-AF71-8AB7D55E7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ED9FA-8BF9-E24C-80C2-89824C462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7BE3F-6FD1-9047-8D1B-0376DF00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AB746-742F-694A-850D-BEC8293E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2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7907-6E19-D54D-AFCA-29C37278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A329CC-F346-F842-BAED-76A86480C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88B1A-C9FA-7E4C-BF14-0DA2AAE3B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47D05-6939-EA4A-9852-BFB991A1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34405-A6EA-344D-BEA5-586CDB2F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36EAE-6187-0844-AFA2-EA9B0B77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2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3010B-138F-6149-B86F-7C8F1611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46579-280B-AE48-9253-E8D539E03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3D74-D5C2-FE44-A354-A62F40136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45319-2969-E744-9FBE-68872E5364C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41E1B-BAB3-1F45-ABA0-F3BEF3C15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3CA0-1D5F-B64C-9EFA-3E90EE879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1B6EB-056E-1248-922F-3D01A7FBA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0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customXml" Target="../ink/ink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97B30A-4223-2A4B-B3B1-506FF86AF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701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b="1" dirty="0"/>
              <a:t>Saneem </a:t>
            </a:r>
            <a:r>
              <a:rPr lang="en-US" sz="2800" b="1" dirty="0" err="1"/>
              <a:t>Chemmengath</a:t>
            </a:r>
            <a:endParaRPr lang="en-US" sz="2800" b="1" dirty="0"/>
          </a:p>
          <a:p>
            <a:r>
              <a:rPr lang="en-US" sz="2800" b="1" dirty="0"/>
              <a:t>IBM Research AI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AEE3F84-7AE9-C248-8FD0-93BBA30B26CA}"/>
              </a:ext>
            </a:extLst>
          </p:cNvPr>
          <p:cNvSpPr txBox="1">
            <a:spLocks/>
          </p:cNvSpPr>
          <p:nvPr/>
        </p:nvSpPr>
        <p:spPr>
          <a:xfrm>
            <a:off x="838200" y="1988948"/>
            <a:ext cx="10515600" cy="1267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7030A0"/>
                </a:solidFill>
                <a:cs typeface="Aharoni" panose="02010803020104030203" pitchFamily="2" charset="-79"/>
              </a:rPr>
              <a:t>Introduction to Deep Learning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907054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ADC4EF-36D7-6D4E-8EA8-0893D880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88879"/>
            <a:ext cx="10515600" cy="126701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7030A0"/>
                </a:solidFill>
                <a:cs typeface="Aharoni" panose="02010803020104030203" pitchFamily="2" charset="-79"/>
              </a:rPr>
              <a:t>What is Deep Learning?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52633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https://mail-attachment.googleusercontent.com/attachment/?saduie=AG9B_P9r8DPo8Wib5Y2uaqS0soc-&amp;attid=0.1&amp;disp=emb&amp;view=att&amp;th=137d064b3170aa74">
            <a:extLst>
              <a:ext uri="{FF2B5EF4-FFF2-40B4-BE49-F238E27FC236}">
                <a16:creationId xmlns:a16="http://schemas.microsoft.com/office/drawing/2014/main" id="{38AAD08A-E32D-7F44-92FD-4421F5C4C6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2291" name="AutoShape 4" descr="https://mail-attachment.googleusercontent.com/attachment/?saduie=AG9B_P9r8DPo8Wib5Y2uaqS0soc-&amp;attid=0.1&amp;disp=emb&amp;view=att&amp;th=137d064b3170aa74">
            <a:extLst>
              <a:ext uri="{FF2B5EF4-FFF2-40B4-BE49-F238E27FC236}">
                <a16:creationId xmlns:a16="http://schemas.microsoft.com/office/drawing/2014/main" id="{51F674FD-5D8E-FB47-8087-2CE3DF829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2292" name="AutoShape 6" descr="https://mail-attachment.googleusercontent.com/attachment/?saduie=AG9B_P9r8DPo8Wib5Y2uaqS0soc-&amp;attid=0.1&amp;disp=emb&amp;view=att&amp;th=137d064b3170aa74">
            <a:extLst>
              <a:ext uri="{FF2B5EF4-FFF2-40B4-BE49-F238E27FC236}">
                <a16:creationId xmlns:a16="http://schemas.microsoft.com/office/drawing/2014/main" id="{440DD792-A758-0642-B0AE-AEA786CE4B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IN" altLang="en-US"/>
          </a:p>
        </p:txBody>
      </p:sp>
      <p:sp>
        <p:nvSpPr>
          <p:cNvPr id="12293" name="AutoShape 8" descr="https://mail-attachment.googleusercontent.com/attachment/?saduie=AG9B_P9r8DPo8Wib5Y2uaqS0soc-&amp;attid=0.1&amp;disp=emb&amp;view=att&amp;th=137d064b3170aa74">
            <a:extLst>
              <a:ext uri="{FF2B5EF4-FFF2-40B4-BE49-F238E27FC236}">
                <a16:creationId xmlns:a16="http://schemas.microsoft.com/office/drawing/2014/main" id="{D44D809C-F82B-4B4E-838C-6F821BCCA1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IN" altLang="en-US"/>
          </a:p>
        </p:txBody>
      </p:sp>
      <p:pic>
        <p:nvPicPr>
          <p:cNvPr id="12294" name="Picture 9" descr="einstein.jpg">
            <a:extLst>
              <a:ext uri="{FF2B5EF4-FFF2-40B4-BE49-F238E27FC236}">
                <a16:creationId xmlns:a16="http://schemas.microsoft.com/office/drawing/2014/main" id="{5EAAA777-5DB8-0B42-9D24-079BA7441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64" y="1027906"/>
            <a:ext cx="7971453" cy="557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D4289-427D-704E-903B-C955CE9A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DF9BB4C-193D-F342-B005-A8ADF46D4E38}" type="slidenum">
              <a:rPr lang="en-IN" altLang="en-US">
                <a:solidFill>
                  <a:srgbClr val="898989"/>
                </a:solidFill>
              </a:rPr>
              <a:pPr/>
              <a:t>11</a:t>
            </a:fld>
            <a:endParaRPr lang="en-IN" altLang="en-US">
              <a:solidFill>
                <a:srgbClr val="898989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077E24-B7C7-6848-95B1-3C28E110A9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7030A0"/>
                </a:solidFill>
              </a:rPr>
              <a:t>What is feature extraction?</a:t>
            </a:r>
          </a:p>
        </p:txBody>
      </p:sp>
      <p:pic>
        <p:nvPicPr>
          <p:cNvPr id="9" name="Picture 4" descr="J:\summer school talk\albert.jpg">
            <a:extLst>
              <a:ext uri="{FF2B5EF4-FFF2-40B4-BE49-F238E27FC236}">
                <a16:creationId xmlns:a16="http://schemas.microsoft.com/office/drawing/2014/main" id="{6942B762-6D60-E746-BF61-41991E26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4" y="2202025"/>
            <a:ext cx="2500312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738A256-54EC-5F42-8046-594F21C6A992}"/>
              </a:ext>
            </a:extLst>
          </p:cNvPr>
          <p:cNvSpPr/>
          <p:nvPr/>
        </p:nvSpPr>
        <p:spPr>
          <a:xfrm>
            <a:off x="3172408" y="3517641"/>
            <a:ext cx="587829" cy="475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7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einstein_pixel.jpg">
            <a:extLst>
              <a:ext uri="{FF2B5EF4-FFF2-40B4-BE49-F238E27FC236}">
                <a16:creationId xmlns:a16="http://schemas.microsoft.com/office/drawing/2014/main" id="{AE39E5D4-9510-A84B-A922-12456708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2414"/>
            <a:ext cx="9144000" cy="635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115BE-D6A7-C549-870A-C249DE61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D2EA3CA-9721-FA41-81B0-65B1B69BBF81}" type="slidenum">
              <a:rPr lang="en-IN" altLang="en-US">
                <a:solidFill>
                  <a:srgbClr val="898989"/>
                </a:solidFill>
              </a:rPr>
              <a:pPr/>
              <a:t>12</a:t>
            </a:fld>
            <a:endParaRPr lang="en-I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99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2AC2B04-89BB-1247-9CFE-D9ACCF92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621" y="1467381"/>
            <a:ext cx="6611794" cy="490552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9BF866-2590-264E-BB5C-251D1DD5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Feature extraction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434427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1">
            <a:extLst>
              <a:ext uri="{FF2B5EF4-FFF2-40B4-BE49-F238E27FC236}">
                <a16:creationId xmlns:a16="http://schemas.microsoft.com/office/drawing/2014/main" id="{CC6F623B-CE7E-314D-B299-E1956D63C91D}"/>
              </a:ext>
            </a:extLst>
          </p:cNvPr>
          <p:cNvSpPr/>
          <p:nvPr/>
        </p:nvSpPr>
        <p:spPr>
          <a:xfrm>
            <a:off x="4349495" y="1713367"/>
            <a:ext cx="3499600" cy="118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94">
            <a:extLst>
              <a:ext uri="{FF2B5EF4-FFF2-40B4-BE49-F238E27FC236}">
                <a16:creationId xmlns:a16="http://schemas.microsoft.com/office/drawing/2014/main" id="{F35F76E4-CF7A-2541-B9A9-091AE46735AB}"/>
              </a:ext>
            </a:extLst>
          </p:cNvPr>
          <p:cNvSpPr/>
          <p:nvPr/>
        </p:nvSpPr>
        <p:spPr>
          <a:xfrm>
            <a:off x="2817154" y="1945592"/>
            <a:ext cx="1260400" cy="70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/>
              <a:t>Gather Data</a:t>
            </a:r>
            <a:endParaRPr sz="2400" dirty="0"/>
          </a:p>
        </p:txBody>
      </p:sp>
      <p:sp>
        <p:nvSpPr>
          <p:cNvPr id="8" name="Shape 96">
            <a:extLst>
              <a:ext uri="{FF2B5EF4-FFF2-40B4-BE49-F238E27FC236}">
                <a16:creationId xmlns:a16="http://schemas.microsoft.com/office/drawing/2014/main" id="{F01B4438-3644-D74F-88F2-B63A0F1BCE8A}"/>
              </a:ext>
            </a:extLst>
          </p:cNvPr>
          <p:cNvSpPr/>
          <p:nvPr/>
        </p:nvSpPr>
        <p:spPr>
          <a:xfrm>
            <a:off x="4603579" y="1953167"/>
            <a:ext cx="1490082" cy="70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/>
              <a:t>Extract Features</a:t>
            </a:r>
            <a:endParaRPr sz="2400" dirty="0"/>
          </a:p>
        </p:txBody>
      </p:sp>
      <p:sp>
        <p:nvSpPr>
          <p:cNvPr id="9" name="Shape 97">
            <a:extLst>
              <a:ext uri="{FF2B5EF4-FFF2-40B4-BE49-F238E27FC236}">
                <a16:creationId xmlns:a16="http://schemas.microsoft.com/office/drawing/2014/main" id="{DC97426A-81DC-334D-801D-C1605EF8D5CF}"/>
              </a:ext>
            </a:extLst>
          </p:cNvPr>
          <p:cNvSpPr/>
          <p:nvPr/>
        </p:nvSpPr>
        <p:spPr>
          <a:xfrm>
            <a:off x="6359012" y="1953167"/>
            <a:ext cx="1260400" cy="70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/>
              <a:t>Learn</a:t>
            </a:r>
            <a:endParaRPr sz="2400" dirty="0"/>
          </a:p>
        </p:txBody>
      </p:sp>
      <p:cxnSp>
        <p:nvCxnSpPr>
          <p:cNvPr id="11" name="Shape 99">
            <a:extLst>
              <a:ext uri="{FF2B5EF4-FFF2-40B4-BE49-F238E27FC236}">
                <a16:creationId xmlns:a16="http://schemas.microsoft.com/office/drawing/2014/main" id="{C5CB93D9-C63E-F847-A78E-F3A452CDE56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08546" y="2305967"/>
            <a:ext cx="4950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Shape 100">
            <a:extLst>
              <a:ext uri="{FF2B5EF4-FFF2-40B4-BE49-F238E27FC236}">
                <a16:creationId xmlns:a16="http://schemas.microsoft.com/office/drawing/2014/main" id="{5E5A6774-4A57-1246-AD12-5C3E9A3C827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093661" y="2305967"/>
            <a:ext cx="26535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Shape 101">
            <a:extLst>
              <a:ext uri="{FF2B5EF4-FFF2-40B4-BE49-F238E27FC236}">
                <a16:creationId xmlns:a16="http://schemas.microsoft.com/office/drawing/2014/main" id="{0C5CCFAF-73EA-5340-8830-104BB2B5F8F4}"/>
              </a:ext>
            </a:extLst>
          </p:cNvPr>
          <p:cNvSpPr/>
          <p:nvPr/>
        </p:nvSpPr>
        <p:spPr>
          <a:xfrm>
            <a:off x="8114446" y="1953167"/>
            <a:ext cx="1260400" cy="70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/>
              <a:t>Predict</a:t>
            </a:r>
            <a:endParaRPr sz="2400"/>
          </a:p>
        </p:txBody>
      </p:sp>
      <p:cxnSp>
        <p:nvCxnSpPr>
          <p:cNvPr id="14" name="Shape 102">
            <a:extLst>
              <a:ext uri="{FF2B5EF4-FFF2-40B4-BE49-F238E27FC236}">
                <a16:creationId xmlns:a16="http://schemas.microsoft.com/office/drawing/2014/main" id="{DD245C98-1989-934E-93FE-1E86C7D4AA5A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7619412" y="2305967"/>
            <a:ext cx="49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Shape 103">
            <a:extLst>
              <a:ext uri="{FF2B5EF4-FFF2-40B4-BE49-F238E27FC236}">
                <a16:creationId xmlns:a16="http://schemas.microsoft.com/office/drawing/2014/main" id="{53F07EA7-E4F2-B545-B6BE-0075594C3222}"/>
              </a:ext>
            </a:extLst>
          </p:cNvPr>
          <p:cNvSpPr txBox="1"/>
          <p:nvPr/>
        </p:nvSpPr>
        <p:spPr>
          <a:xfrm>
            <a:off x="1067449" y="3243792"/>
            <a:ext cx="5678061" cy="94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>
              <a:buClr>
                <a:schemeClr val="dk2"/>
              </a:buClr>
              <a:buSzPts val="1800"/>
            </a:pPr>
            <a:r>
              <a:rPr lang="en-GB" sz="2400" b="1" dirty="0"/>
              <a:t>Extract Features</a:t>
            </a:r>
            <a:r>
              <a:rPr lang="en-GB" sz="2400" dirty="0"/>
              <a:t>: conversion of raw data</a:t>
            </a:r>
            <a:br>
              <a:rPr lang="en-GB" sz="2400" dirty="0"/>
            </a:br>
            <a:r>
              <a:rPr lang="en-GB" sz="2400" dirty="0"/>
              <a:t>into some useful format</a:t>
            </a:r>
            <a:endParaRPr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4653BD-1C95-1F47-97CC-D74E81E9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24" y="3080700"/>
            <a:ext cx="3966912" cy="3644900"/>
          </a:xfrm>
          <a:prstGeom prst="rect">
            <a:avLst/>
          </a:prstGeom>
        </p:spPr>
      </p:pic>
      <p:pic>
        <p:nvPicPr>
          <p:cNvPr id="18" name="Picture 1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A9514D9-A490-8B44-8937-C93C0BAA8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61" b="4878"/>
          <a:stretch/>
        </p:blipFill>
        <p:spPr>
          <a:xfrm>
            <a:off x="2730533" y="4549192"/>
            <a:ext cx="3237924" cy="178817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C4FF949-DF11-F641-A004-B8D99BB3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Data analysis pipeline</a:t>
            </a:r>
          </a:p>
        </p:txBody>
      </p:sp>
    </p:spTree>
    <p:extLst>
      <p:ext uri="{BB962C8B-B14F-4D97-AF65-F5344CB8AC3E}">
        <p14:creationId xmlns:p14="http://schemas.microsoft.com/office/powerpoint/2010/main" val="3327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D6100-2E3E-CA4A-A017-29C1DEFE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61" y="2133443"/>
            <a:ext cx="4123099" cy="394143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machine learning subfield of learning </a:t>
            </a:r>
            <a:r>
              <a:rPr lang="en-US" sz="2400" b="1" dirty="0">
                <a:solidFill>
                  <a:srgbClr val="7030A0"/>
                </a:solidFill>
              </a:rPr>
              <a:t>representations</a:t>
            </a:r>
            <a:r>
              <a:rPr lang="en-US" sz="2400" dirty="0">
                <a:solidFill>
                  <a:srgbClr val="E68230"/>
                </a:solidFill>
              </a:rPr>
              <a:t> </a:t>
            </a:r>
            <a:r>
              <a:rPr lang="en-US" sz="2400" dirty="0"/>
              <a:t>of data. Exceptional effective at </a:t>
            </a:r>
            <a:r>
              <a:rPr lang="en-US" sz="2400" b="1" dirty="0">
                <a:solidFill>
                  <a:srgbClr val="7030A0"/>
                </a:solidFill>
              </a:rPr>
              <a:t>learning patterns</a:t>
            </a:r>
            <a:r>
              <a:rPr lang="en-US" sz="2400" dirty="0"/>
              <a:t>.</a:t>
            </a:r>
          </a:p>
          <a:p>
            <a:r>
              <a:rPr lang="en-US" sz="2400" dirty="0"/>
              <a:t>Deep learning algorithms attempt to learn (multiple levels of) representation </a:t>
            </a:r>
          </a:p>
          <a:p>
            <a:r>
              <a:rPr lang="en-US" sz="2400" dirty="0"/>
              <a:t>Manually designed features are often </a:t>
            </a:r>
            <a:r>
              <a:rPr lang="en-US" sz="2400" b="1" dirty="0">
                <a:solidFill>
                  <a:srgbClr val="7030A0"/>
                </a:solidFill>
              </a:rPr>
              <a:t>over-specified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incomplete</a:t>
            </a:r>
            <a:r>
              <a:rPr lang="en-US" sz="2400" dirty="0">
                <a:solidFill>
                  <a:srgbClr val="E68230"/>
                </a:solidFill>
              </a:rPr>
              <a:t> </a:t>
            </a:r>
            <a:r>
              <a:rPr lang="en-US" sz="2400" dirty="0"/>
              <a:t>and take a </a:t>
            </a:r>
            <a:r>
              <a:rPr lang="en-US" sz="2400" b="1" dirty="0">
                <a:solidFill>
                  <a:srgbClr val="7030A0"/>
                </a:solidFill>
              </a:rPr>
              <a:t>long time to design</a:t>
            </a:r>
            <a:r>
              <a:rPr lang="en-US" sz="2400" b="1" dirty="0">
                <a:solidFill>
                  <a:srgbClr val="E68230"/>
                </a:solidFill>
              </a:rPr>
              <a:t> </a:t>
            </a:r>
            <a:r>
              <a:rPr lang="en-US" sz="2400" dirty="0"/>
              <a:t>and validate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5B6A98-B753-0941-89EF-A815E792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Deep Learning: Automate feature extraction</a:t>
            </a:r>
          </a:p>
        </p:txBody>
      </p:sp>
      <p:pic>
        <p:nvPicPr>
          <p:cNvPr id="5" name="Picture 4" descr="machine-learning-vs-deep-learning.png">
            <a:extLst>
              <a:ext uri="{FF2B5EF4-FFF2-40B4-BE49-F238E27FC236}">
                <a16:creationId xmlns:a16="http://schemas.microsoft.com/office/drawing/2014/main" id="{F39A0247-2693-6549-8EC3-0003E79BD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19" y="1888996"/>
            <a:ext cx="6890920" cy="3360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980DBA-0F8C-8444-8045-A6ECE29BB48D}"/>
                  </a:ext>
                </a:extLst>
              </p14:cNvPr>
              <p14:cNvContentPartPr/>
              <p14:nvPr/>
            </p14:nvContentPartPr>
            <p14:xfrm>
              <a:off x="3238663" y="113684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980DBA-0F8C-8444-8045-A6ECE29BB4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0663" y="1119203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126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2F860F-73DE-2345-A8BB-4F14C629D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Simple neural network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A43F80E4-6945-AE42-9153-CB59C8E44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24" y="1582714"/>
            <a:ext cx="7019325" cy="421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0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37490C-3290-A040-93B5-60BA4623D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043"/>
          <a:stretch/>
        </p:blipFill>
        <p:spPr>
          <a:xfrm>
            <a:off x="3567787" y="1850002"/>
            <a:ext cx="7881862" cy="3732343"/>
          </a:xfrm>
          <a:ln w="3175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795AA2-ADFB-784C-9CF2-D595F78B1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One layer neural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A7E42-FC1B-BA4D-86E1-6B98178F4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2" y="2157218"/>
            <a:ext cx="2231948" cy="27719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AA87EA-02D3-E64E-B4F3-84A05FE01F80}"/>
                  </a:ext>
                </a:extLst>
              </p14:cNvPr>
              <p14:cNvContentPartPr/>
              <p14:nvPr/>
            </p14:nvContentPartPr>
            <p14:xfrm>
              <a:off x="8568463" y="536504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AA87EA-02D3-E64E-B4F3-84A05FE01F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5823" y="530204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CFC5B3D-BBA0-CF4B-B2D4-541D958A5B4E}"/>
                  </a:ext>
                </a:extLst>
              </p14:cNvPr>
              <p14:cNvContentPartPr/>
              <p14:nvPr/>
            </p14:nvContentPartPr>
            <p14:xfrm>
              <a:off x="8556583" y="544100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CFC5B3D-BBA0-CF4B-B2D4-541D958A5B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3583" y="537800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7900745-F9AF-E14C-95B5-ADEEBDAEB5CC}"/>
                  </a:ext>
                </a:extLst>
              </p14:cNvPr>
              <p14:cNvContentPartPr/>
              <p14:nvPr/>
            </p14:nvContentPartPr>
            <p14:xfrm>
              <a:off x="10747903" y="4781123"/>
              <a:ext cx="360" cy="28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7900745-F9AF-E14C-95B5-ADEEBDAEB5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29903" y="4763483"/>
                <a:ext cx="360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B2CF4A1-4894-324F-9D3D-3B60DD5426C8}"/>
                  </a:ext>
                </a:extLst>
              </p14:cNvPr>
              <p14:cNvContentPartPr/>
              <p14:nvPr/>
            </p14:nvContentPartPr>
            <p14:xfrm>
              <a:off x="10725583" y="4830083"/>
              <a:ext cx="25200" cy="27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B2CF4A1-4894-324F-9D3D-3B60DD5426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07687" y="4812443"/>
                <a:ext cx="61357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1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593EFB7F-9843-FF40-8E87-E05B92B1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29" y="1690688"/>
            <a:ext cx="7911014" cy="42180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F4955B-DB82-7943-8DAE-86AD17A7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Multiple layer neural network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A9864E3-C5B7-AC4F-B13C-C9595D35F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5239" y="3799708"/>
            <a:ext cx="362590" cy="324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58BD81-6F3A-C441-A1CB-784EDB405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047" y="6050842"/>
            <a:ext cx="6350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C0F4AA-B613-114B-ABCC-C76EC7048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894" y="6050842"/>
            <a:ext cx="647700" cy="43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22456A-5EB9-1C4C-A8B9-E50318002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686" y="6056339"/>
            <a:ext cx="647700" cy="44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9C69B2-FC20-194C-B49E-C80EC3BF0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100" y="6050842"/>
            <a:ext cx="660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1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FF8A126-B73F-5F4E-8DE5-06051BDA6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599" y="1825625"/>
            <a:ext cx="7772801" cy="435133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9E5792C-14DC-6F4D-8CF6-5002D420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What is being captured in each layer?</a:t>
            </a:r>
          </a:p>
        </p:txBody>
      </p:sp>
    </p:spTree>
    <p:extLst>
      <p:ext uri="{BB962C8B-B14F-4D97-AF65-F5344CB8AC3E}">
        <p14:creationId xmlns:p14="http://schemas.microsoft.com/office/powerpoint/2010/main" val="146128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B8A0BB-CAAB-D04E-9F65-BB0545E2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6628"/>
            <a:ext cx="10515600" cy="118470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7030A0"/>
                </a:solidFill>
                <a:cs typeface="Aharoni" panose="02010803020104030203" pitchFamily="2" charset="-79"/>
              </a:rPr>
              <a:t>Training an ML model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493682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C8E0A-BE7F-1A45-89A5-52D1DFD1B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challenge</a:t>
            </a:r>
          </a:p>
          <a:p>
            <a:r>
              <a:rPr lang="en-US" dirty="0"/>
              <a:t>1.2 million images in 1000 classes.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7D0AE2-4612-A94F-ABB4-1B281E15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ImageNet challenge 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FCD3C6A-7F72-2649-87ED-E0084C807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35" y="3542716"/>
            <a:ext cx="6289635" cy="2634247"/>
          </a:xfrm>
          <a:prstGeom prst="rect">
            <a:avLst/>
          </a:prstGeom>
        </p:spPr>
      </p:pic>
      <p:pic>
        <p:nvPicPr>
          <p:cNvPr id="8" name="Picture 7" descr="A picture containing photo, indoor, shelf, wall&#13;&#10;&#13;&#10;Description automatically generated">
            <a:extLst>
              <a:ext uri="{FF2B5EF4-FFF2-40B4-BE49-F238E27FC236}">
                <a16:creationId xmlns:a16="http://schemas.microsoft.com/office/drawing/2014/main" id="{91E93439-EFA1-5D40-8CA9-E75F1474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21" y="2938365"/>
            <a:ext cx="3556193" cy="34668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FBDAC6-4095-9248-9F1D-E0C24EF9F68B}"/>
              </a:ext>
            </a:extLst>
          </p:cNvPr>
          <p:cNvSpPr txBox="1"/>
          <p:nvPr/>
        </p:nvSpPr>
        <p:spPr>
          <a:xfrm>
            <a:off x="7725747" y="3173384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rate</a:t>
            </a:r>
          </a:p>
        </p:txBody>
      </p:sp>
    </p:spTree>
    <p:extLst>
      <p:ext uri="{BB962C8B-B14F-4D97-AF65-F5344CB8AC3E}">
        <p14:creationId xmlns:p14="http://schemas.microsoft.com/office/powerpoint/2010/main" val="370157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32348-5193-1440-B942-3D380171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88879"/>
            <a:ext cx="10515600" cy="126701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7030A0"/>
                </a:solidFill>
                <a:cs typeface="Aharoni" panose="02010803020104030203" pitchFamily="2" charset="-79"/>
              </a:rPr>
              <a:t>Fancy Deep Learning Applications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2781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0D7035-248C-6E43-965C-63A060E8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18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Beyond classification and regression</a:t>
            </a:r>
          </a:p>
        </p:txBody>
      </p:sp>
      <p:pic>
        <p:nvPicPr>
          <p:cNvPr id="6" name="Content Placeholder 5" descr="A view of a street&#13;&#10;&#13;&#10;Description automatically generated">
            <a:extLst>
              <a:ext uri="{FF2B5EF4-FFF2-40B4-BE49-F238E27FC236}">
                <a16:creationId xmlns:a16="http://schemas.microsoft.com/office/drawing/2014/main" id="{FB076289-87EC-B048-93DC-7E4CEBA68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421" y="1340631"/>
            <a:ext cx="9041381" cy="4719840"/>
          </a:xfrm>
        </p:spPr>
      </p:pic>
    </p:spTree>
    <p:extLst>
      <p:ext uri="{BB962C8B-B14F-4D97-AF65-F5344CB8AC3E}">
        <p14:creationId xmlns:p14="http://schemas.microsoft.com/office/powerpoint/2010/main" val="473741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hoto, different, colorful, showing&#13;&#10;&#13;&#10;Description automatically generated">
            <a:extLst>
              <a:ext uri="{FF2B5EF4-FFF2-40B4-BE49-F238E27FC236}">
                <a16:creationId xmlns:a16="http://schemas.microsoft.com/office/drawing/2014/main" id="{06E4701C-0210-DB45-902C-E57F5DEDD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526" y="1475277"/>
            <a:ext cx="4687963" cy="5265466"/>
          </a:xfrm>
        </p:spPr>
      </p:pic>
      <p:pic>
        <p:nvPicPr>
          <p:cNvPr id="11" name="Picture 10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649B767-932A-7148-BF10-B7D99D61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516" y="2470905"/>
            <a:ext cx="6078091" cy="32742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E96E9B-B09D-9540-A33E-4FD9378E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8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Output could be images</a:t>
            </a:r>
          </a:p>
        </p:txBody>
      </p:sp>
    </p:spTree>
    <p:extLst>
      <p:ext uri="{BB962C8B-B14F-4D97-AF65-F5344CB8AC3E}">
        <p14:creationId xmlns:p14="http://schemas.microsoft.com/office/powerpoint/2010/main" val="4040412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9F020-2FD2-4D4E-9EDD-C377EBCA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36" y="2862262"/>
            <a:ext cx="10515600" cy="113347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0740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0BBB8B8-81B6-B249-8BDA-BA8A13C081EA}"/>
              </a:ext>
            </a:extLst>
          </p:cNvPr>
          <p:cNvGrpSpPr/>
          <p:nvPr/>
        </p:nvGrpSpPr>
        <p:grpSpPr>
          <a:xfrm>
            <a:off x="2061083" y="1690688"/>
            <a:ext cx="2425960" cy="4955688"/>
            <a:chOff x="2061083" y="1690688"/>
            <a:chExt cx="2425960" cy="495568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2D05C26-1880-0347-9F2D-46F1BD443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351" y="2114875"/>
              <a:ext cx="716337" cy="95511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5114906-A556-464D-8305-8CC9D940F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814" y="3132395"/>
              <a:ext cx="716337" cy="95511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FB9C06-7005-3A4E-90C4-0A7D151A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814" y="4753498"/>
              <a:ext cx="716337" cy="95511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10E5387-3464-CD47-8E84-672255378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639" y="2284669"/>
              <a:ext cx="718273" cy="68762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92FB589-8246-A34C-BB5B-E1E4C941E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639" y="3166884"/>
              <a:ext cx="718273" cy="6876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56B8CA8-0BD0-A64C-AD9D-313E3DC35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638" y="4801284"/>
              <a:ext cx="718273" cy="68762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1D9DDA-FE0E-0240-B928-DE2C241857BF}"/>
                </a:ext>
              </a:extLst>
            </p:cNvPr>
            <p:cNvSpPr txBox="1"/>
            <p:nvPr/>
          </p:nvSpPr>
          <p:spPr>
            <a:xfrm>
              <a:off x="3129161" y="4074624"/>
              <a:ext cx="2664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.</a:t>
              </a:r>
            </a:p>
            <a:p>
              <a:r>
                <a:rPr lang="en-US" sz="2400" b="1" dirty="0"/>
                <a:t>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0B596DD-7550-8544-81D3-9D9CF2DB9E03}"/>
                </a:ext>
              </a:extLst>
            </p:cNvPr>
            <p:cNvSpPr/>
            <p:nvPr/>
          </p:nvSpPr>
          <p:spPr>
            <a:xfrm>
              <a:off x="2061083" y="1690688"/>
              <a:ext cx="2425960" cy="4432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2ABBB8-8E46-4D4D-A414-4D975EC270F7}"/>
                </a:ext>
              </a:extLst>
            </p:cNvPr>
            <p:cNvSpPr txBox="1"/>
            <p:nvPr/>
          </p:nvSpPr>
          <p:spPr>
            <a:xfrm>
              <a:off x="2618446" y="6277044"/>
              <a:ext cx="1283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Training set</a:t>
              </a:r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1E3F82E-85FF-A346-8F0D-5774A4A9F67C}"/>
              </a:ext>
            </a:extLst>
          </p:cNvPr>
          <p:cNvSpPr/>
          <p:nvPr/>
        </p:nvSpPr>
        <p:spPr>
          <a:xfrm>
            <a:off x="5095875" y="4000500"/>
            <a:ext cx="857250" cy="3571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C6BA4F-663D-8241-A96B-FEC8DF1E55D4}"/>
              </a:ext>
            </a:extLst>
          </p:cNvPr>
          <p:cNvSpPr/>
          <p:nvPr/>
        </p:nvSpPr>
        <p:spPr>
          <a:xfrm>
            <a:off x="6096001" y="3714751"/>
            <a:ext cx="1357313" cy="100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Learning Algorithm</a:t>
            </a:r>
            <a:endParaRPr lang="en-IN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65D2ACF-BA79-9F45-A5EB-86F8076DE480}"/>
              </a:ext>
            </a:extLst>
          </p:cNvPr>
          <p:cNvSpPr/>
          <p:nvPr/>
        </p:nvSpPr>
        <p:spPr>
          <a:xfrm>
            <a:off x="7667625" y="4000500"/>
            <a:ext cx="857250" cy="3571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18" name="10-Point Star 17">
            <a:extLst>
              <a:ext uri="{FF2B5EF4-FFF2-40B4-BE49-F238E27FC236}">
                <a16:creationId xmlns:a16="http://schemas.microsoft.com/office/drawing/2014/main" id="{78F6BF3C-219D-4845-8F80-AAD8A143DAE8}"/>
              </a:ext>
            </a:extLst>
          </p:cNvPr>
          <p:cNvSpPr/>
          <p:nvPr/>
        </p:nvSpPr>
        <p:spPr>
          <a:xfrm>
            <a:off x="8667750" y="3571875"/>
            <a:ext cx="1214438" cy="1214438"/>
          </a:xfrm>
          <a:prstGeom prst="star10">
            <a:avLst>
              <a:gd name="adj" fmla="val 42533"/>
              <a:gd name="hf" fmla="val 1051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Model</a:t>
            </a:r>
            <a:endParaRPr lang="en-IN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C2FE40F-8685-EB47-A242-4DADE1CF79D8}"/>
              </a:ext>
            </a:extLst>
          </p:cNvPr>
          <p:cNvSpPr/>
          <p:nvPr/>
        </p:nvSpPr>
        <p:spPr>
          <a:xfrm rot="5400000">
            <a:off x="8996187" y="3044032"/>
            <a:ext cx="536575" cy="3571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AA096F3-198C-0844-86B7-27D2D90CA1D6}"/>
              </a:ext>
            </a:extLst>
          </p:cNvPr>
          <p:cNvSpPr/>
          <p:nvPr/>
        </p:nvSpPr>
        <p:spPr>
          <a:xfrm rot="5400000">
            <a:off x="9035839" y="5044282"/>
            <a:ext cx="536575" cy="3571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7CF846-D1C7-B441-8609-FF54B9DB39CE}"/>
              </a:ext>
            </a:extLst>
          </p:cNvPr>
          <p:cNvSpPr/>
          <p:nvPr/>
        </p:nvSpPr>
        <p:spPr>
          <a:xfrm>
            <a:off x="1594172" y="1369809"/>
            <a:ext cx="6929438" cy="557212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38F6A-82C6-E94C-8C40-A3B6BF2A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C0F753E-D309-3F48-BD8F-BFA5EC3A9161}" type="slidenum">
              <a:rPr lang="en-IN" altLang="en-US">
                <a:solidFill>
                  <a:srgbClr val="898989"/>
                </a:solidFill>
              </a:rPr>
              <a:pPr/>
              <a:t>3</a:t>
            </a:fld>
            <a:endParaRPr lang="en-IN" altLang="en-US">
              <a:solidFill>
                <a:srgbClr val="898989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2C444E9-419A-AC4A-B4AF-2CE60A35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Outline of training procedure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63C153C-015F-3549-AC44-E5D4A0F6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170" y="1802696"/>
            <a:ext cx="840654" cy="1120872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B009093-CCD3-E244-9139-DFDBB871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551" y="5451844"/>
            <a:ext cx="718273" cy="6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25185A-BC94-8A48-9239-8ACEB8E37F05}"/>
              </a:ext>
            </a:extLst>
          </p:cNvPr>
          <p:cNvCxnSpPr/>
          <p:nvPr/>
        </p:nvCxnSpPr>
        <p:spPr>
          <a:xfrm flipV="1">
            <a:off x="5376863" y="1774825"/>
            <a:ext cx="0" cy="4635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317903-1E42-2742-9B7A-AE6F558A3F8A}"/>
              </a:ext>
            </a:extLst>
          </p:cNvPr>
          <p:cNvCxnSpPr>
            <a:endCxn id="10" idx="4"/>
          </p:cNvCxnSpPr>
          <p:nvPr/>
        </p:nvCxnSpPr>
        <p:spPr>
          <a:xfrm flipH="1" flipV="1">
            <a:off x="5376863" y="2813050"/>
            <a:ext cx="1377950" cy="144621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2327A9-D227-AF4F-B9A8-69A4877DBA38}"/>
              </a:ext>
            </a:extLst>
          </p:cNvPr>
          <p:cNvCxnSpPr>
            <a:endCxn id="10" idx="4"/>
          </p:cNvCxnSpPr>
          <p:nvPr/>
        </p:nvCxnSpPr>
        <p:spPr>
          <a:xfrm flipV="1">
            <a:off x="5376863" y="2813050"/>
            <a:ext cx="0" cy="144621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FCD124-CD81-4C48-855B-59676B4F34E4}"/>
              </a:ext>
            </a:extLst>
          </p:cNvPr>
          <p:cNvCxnSpPr>
            <a:endCxn id="10" idx="4"/>
          </p:cNvCxnSpPr>
          <p:nvPr/>
        </p:nvCxnSpPr>
        <p:spPr>
          <a:xfrm flipV="1">
            <a:off x="3973513" y="2813050"/>
            <a:ext cx="1403350" cy="144621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5006DC84-BC46-0149-BCF8-A49592F7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53988"/>
            <a:ext cx="11323638" cy="863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Regression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F4914-C194-E64E-A5E7-5FDA0EC5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Research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83B919-DACE-0A40-BDB2-1508CF47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19BAF7DF-E97C-6E4C-8467-3F4908255BF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9B67F-83C9-0E4B-AAB5-3D8829C7CF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2D5BCB4-0B72-4642-8202-D150FDE674C5}" type="datetime1">
              <a:rPr lang="en-US"/>
              <a:pPr>
                <a:defRPr/>
              </a:pPr>
              <a:t>2/26/19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6AE15F-64FA-0A44-B636-9DF1447333F3}"/>
              </a:ext>
            </a:extLst>
          </p:cNvPr>
          <p:cNvSpPr/>
          <p:nvPr/>
        </p:nvSpPr>
        <p:spPr>
          <a:xfrm>
            <a:off x="3689119" y="4259245"/>
            <a:ext cx="568440" cy="574012"/>
          </a:xfrm>
          <a:prstGeom prst="ellipse">
            <a:avLst/>
          </a:prstGeom>
          <a:solidFill>
            <a:srgbClr val="00B050"/>
          </a:solidFill>
          <a:ln>
            <a:solidFill>
              <a:srgbClr val="CC0066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4D092C-35C0-F74A-9327-FF1F15D34DD5}"/>
              </a:ext>
            </a:extLst>
          </p:cNvPr>
          <p:cNvSpPr/>
          <p:nvPr/>
        </p:nvSpPr>
        <p:spPr>
          <a:xfrm>
            <a:off x="5092132" y="4259245"/>
            <a:ext cx="568440" cy="574012"/>
          </a:xfrm>
          <a:prstGeom prst="ellipse">
            <a:avLst/>
          </a:prstGeom>
          <a:solidFill>
            <a:srgbClr val="00B050"/>
          </a:solidFill>
          <a:ln>
            <a:solidFill>
              <a:srgbClr val="CC0066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3FCDD6-6D81-7940-8485-93D7AE5C8A7D}"/>
              </a:ext>
            </a:extLst>
          </p:cNvPr>
          <p:cNvSpPr/>
          <p:nvPr/>
        </p:nvSpPr>
        <p:spPr>
          <a:xfrm>
            <a:off x="6470055" y="4259245"/>
            <a:ext cx="568440" cy="574012"/>
          </a:xfrm>
          <a:prstGeom prst="ellipse">
            <a:avLst/>
          </a:prstGeom>
          <a:solidFill>
            <a:srgbClr val="00B050"/>
          </a:solidFill>
          <a:ln>
            <a:solidFill>
              <a:srgbClr val="CC0066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F708E2-69F1-D848-834B-76192D4FBC7D}"/>
              </a:ext>
            </a:extLst>
          </p:cNvPr>
          <p:cNvSpPr/>
          <p:nvPr/>
        </p:nvSpPr>
        <p:spPr>
          <a:xfrm>
            <a:off x="5092132" y="2238681"/>
            <a:ext cx="568440" cy="574012"/>
          </a:xfrm>
          <a:prstGeom prst="ellipse">
            <a:avLst/>
          </a:prstGeom>
          <a:solidFill>
            <a:srgbClr val="00B050"/>
          </a:solidFill>
          <a:ln>
            <a:solidFill>
              <a:srgbClr val="CC0066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1E650F-0E5B-7947-A1A4-0F3AC8E2AE86}"/>
              </a:ext>
            </a:extLst>
          </p:cNvPr>
          <p:cNvCxnSpPr>
            <a:endCxn id="7" idx="4"/>
          </p:cNvCxnSpPr>
          <p:nvPr/>
        </p:nvCxnSpPr>
        <p:spPr>
          <a:xfrm flipV="1">
            <a:off x="3971925" y="4833938"/>
            <a:ext cx="1588" cy="4635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193568-13DB-7847-8658-FA9B8BB03B91}"/>
              </a:ext>
            </a:extLst>
          </p:cNvPr>
          <p:cNvCxnSpPr>
            <a:endCxn id="8" idx="4"/>
          </p:cNvCxnSpPr>
          <p:nvPr/>
        </p:nvCxnSpPr>
        <p:spPr>
          <a:xfrm flipV="1">
            <a:off x="5376863" y="4833938"/>
            <a:ext cx="0" cy="4635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97F358-832D-3E46-8155-C7954A9D3918}"/>
              </a:ext>
            </a:extLst>
          </p:cNvPr>
          <p:cNvCxnSpPr>
            <a:endCxn id="9" idx="4"/>
          </p:cNvCxnSpPr>
          <p:nvPr/>
        </p:nvCxnSpPr>
        <p:spPr>
          <a:xfrm flipH="1" flipV="1">
            <a:off x="6754813" y="4833938"/>
            <a:ext cx="9525" cy="4635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92" name="TextBox 30">
            <a:extLst>
              <a:ext uri="{FF2B5EF4-FFF2-40B4-BE49-F238E27FC236}">
                <a16:creationId xmlns:a16="http://schemas.microsoft.com/office/drawing/2014/main" id="{ED388813-2A75-3941-8BDA-2F28F5F1E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25" y="5059363"/>
            <a:ext cx="4889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en-US" sz="4400">
                <a:latin typeface="Gabriola" pitchFamily="82" charset="0"/>
              </a:rPr>
              <a:t>x</a:t>
            </a:r>
            <a:r>
              <a:rPr lang="en-US" altLang="en-US" sz="4400" baseline="-25000">
                <a:latin typeface="Gabriola" pitchFamily="82" charset="0"/>
              </a:rPr>
              <a:t>1</a:t>
            </a:r>
          </a:p>
        </p:txBody>
      </p:sp>
      <p:sp>
        <p:nvSpPr>
          <p:cNvPr id="32793" name="TextBox 31">
            <a:extLst>
              <a:ext uri="{FF2B5EF4-FFF2-40B4-BE49-F238E27FC236}">
                <a16:creationId xmlns:a16="http://schemas.microsoft.com/office/drawing/2014/main" id="{07143567-996E-8943-B8C2-8BEFADC80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075" y="5059363"/>
            <a:ext cx="5254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en-US" sz="4400">
                <a:latin typeface="Gabriola" pitchFamily="82" charset="0"/>
              </a:rPr>
              <a:t>x</a:t>
            </a:r>
            <a:r>
              <a:rPr lang="en-US" altLang="en-US" sz="4400" baseline="-25000">
                <a:latin typeface="Gabriola" pitchFamily="82" charset="0"/>
              </a:rPr>
              <a:t>2</a:t>
            </a:r>
          </a:p>
        </p:txBody>
      </p:sp>
      <p:sp>
        <p:nvSpPr>
          <p:cNvPr id="32794" name="TextBox 32">
            <a:extLst>
              <a:ext uri="{FF2B5EF4-FFF2-40B4-BE49-F238E27FC236}">
                <a16:creationId xmlns:a16="http://schemas.microsoft.com/office/drawing/2014/main" id="{E0E03727-4194-7E4D-A41F-105A4BE67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1938" y="5102225"/>
            <a:ext cx="52770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en-US" sz="4400" dirty="0">
                <a:latin typeface="Gabriola" pitchFamily="82" charset="0"/>
              </a:rPr>
              <a:t>x</a:t>
            </a:r>
            <a:r>
              <a:rPr lang="en-US" altLang="en-US" sz="4400" baseline="-25000" dirty="0">
                <a:latin typeface="Gabriola" pitchFamily="82" charset="0"/>
              </a:rPr>
              <a:t>3</a:t>
            </a:r>
          </a:p>
        </p:txBody>
      </p:sp>
      <p:sp>
        <p:nvSpPr>
          <p:cNvPr id="32795" name="TextBox 33">
            <a:extLst>
              <a:ext uri="{FF2B5EF4-FFF2-40B4-BE49-F238E27FC236}">
                <a16:creationId xmlns:a16="http://schemas.microsoft.com/office/drawing/2014/main" id="{0DC84594-1811-894C-90E5-D27DDB34A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913" y="3025775"/>
            <a:ext cx="54768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en-US" sz="4400">
                <a:latin typeface="Gabriola" pitchFamily="82" charset="0"/>
              </a:rPr>
              <a:t>w</a:t>
            </a:r>
            <a:r>
              <a:rPr lang="en-US" altLang="en-US" sz="4400" baseline="-25000">
                <a:latin typeface="Gabriola" pitchFamily="82" charset="0"/>
              </a:rPr>
              <a:t>1</a:t>
            </a:r>
          </a:p>
        </p:txBody>
      </p:sp>
      <p:sp>
        <p:nvSpPr>
          <p:cNvPr id="32796" name="TextBox 39">
            <a:extLst>
              <a:ext uri="{FF2B5EF4-FFF2-40B4-BE49-F238E27FC236}">
                <a16:creationId xmlns:a16="http://schemas.microsoft.com/office/drawing/2014/main" id="{875B3391-5847-2D48-8F50-AE01041A6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388" y="3025775"/>
            <a:ext cx="58578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en-US" sz="4400">
                <a:latin typeface="Gabriola" pitchFamily="82" charset="0"/>
              </a:rPr>
              <a:t>w</a:t>
            </a:r>
            <a:r>
              <a:rPr lang="en-US" altLang="en-US" sz="4400" baseline="-25000">
                <a:latin typeface="Gabriola" pitchFamily="82" charset="0"/>
              </a:rPr>
              <a:t>2</a:t>
            </a:r>
          </a:p>
        </p:txBody>
      </p:sp>
      <p:sp>
        <p:nvSpPr>
          <p:cNvPr id="32797" name="TextBox 40">
            <a:extLst>
              <a:ext uri="{FF2B5EF4-FFF2-40B4-BE49-F238E27FC236}">
                <a16:creationId xmlns:a16="http://schemas.microsoft.com/office/drawing/2014/main" id="{D36425FA-66A5-7748-BE50-B455D1CE4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263" y="3025775"/>
            <a:ext cx="62388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en-US" sz="4400">
                <a:latin typeface="Gabriola" pitchFamily="82" charset="0"/>
              </a:rPr>
              <a:t>w</a:t>
            </a:r>
            <a:r>
              <a:rPr lang="en-US" altLang="en-US" sz="4400" baseline="-25000">
                <a:latin typeface="Gabriola" pitchFamily="82" charset="0"/>
              </a:rPr>
              <a:t>n</a:t>
            </a:r>
          </a:p>
        </p:txBody>
      </p:sp>
      <p:sp>
        <p:nvSpPr>
          <p:cNvPr id="32800" name="TextBox 43">
            <a:extLst>
              <a:ext uri="{FF2B5EF4-FFF2-40B4-BE49-F238E27FC236}">
                <a16:creationId xmlns:a16="http://schemas.microsoft.com/office/drawing/2014/main" id="{CDB767EF-EF26-D645-8259-7EB1D6065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538" y="1031875"/>
            <a:ext cx="45557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en-US" sz="4400" dirty="0">
                <a:latin typeface="Gabriola" pitchFamily="82" charset="0"/>
              </a:rPr>
              <a:t>y'</a:t>
            </a:r>
            <a:endParaRPr lang="en-US" altLang="en-US" sz="4400" baseline="-25000" dirty="0">
              <a:latin typeface="Gabriola" pitchFamily="82" charset="0"/>
            </a:endParaRPr>
          </a:p>
        </p:txBody>
      </p:sp>
      <p:sp>
        <p:nvSpPr>
          <p:cNvPr id="32801" name="TextBox 44">
            <a:extLst>
              <a:ext uri="{FF2B5EF4-FFF2-40B4-BE49-F238E27FC236}">
                <a16:creationId xmlns:a16="http://schemas.microsoft.com/office/drawing/2014/main" id="{B4AAABCE-5A8E-8A4B-A416-41480D15D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029" y="2294683"/>
            <a:ext cx="352853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en-US" sz="4400" dirty="0">
                <a:latin typeface="Gabriola" pitchFamily="82" charset="0"/>
              </a:rPr>
              <a:t>y = w</a:t>
            </a:r>
            <a:r>
              <a:rPr lang="en-US" altLang="en-US" sz="4400" baseline="-25000" dirty="0">
                <a:latin typeface="Gabriola" pitchFamily="82" charset="0"/>
              </a:rPr>
              <a:t>1</a:t>
            </a:r>
            <a:r>
              <a:rPr lang="en-US" altLang="en-US" sz="4400" dirty="0">
                <a:latin typeface="Gabriola" pitchFamily="82" charset="0"/>
              </a:rPr>
              <a:t>x</a:t>
            </a:r>
            <a:r>
              <a:rPr lang="en-US" altLang="en-US" sz="4400" baseline="-25000" dirty="0">
                <a:latin typeface="Gabriola" pitchFamily="82" charset="0"/>
              </a:rPr>
              <a:t>1 </a:t>
            </a:r>
            <a:r>
              <a:rPr lang="en-US" altLang="en-US" sz="4400" dirty="0">
                <a:latin typeface="Gabriola" pitchFamily="82" charset="0"/>
              </a:rPr>
              <a:t>+w</a:t>
            </a:r>
            <a:r>
              <a:rPr lang="en-US" altLang="en-US" sz="4400" baseline="-25000" dirty="0">
                <a:latin typeface="Gabriola" pitchFamily="82" charset="0"/>
              </a:rPr>
              <a:t>2</a:t>
            </a:r>
            <a:r>
              <a:rPr lang="en-US" altLang="en-US" sz="4400" dirty="0">
                <a:latin typeface="Gabriola" pitchFamily="82" charset="0"/>
              </a:rPr>
              <a:t>x</a:t>
            </a:r>
            <a:r>
              <a:rPr lang="en-US" altLang="en-US" sz="4400" baseline="-25000" dirty="0">
                <a:latin typeface="Gabriola" pitchFamily="82" charset="0"/>
              </a:rPr>
              <a:t>2 </a:t>
            </a:r>
            <a:r>
              <a:rPr lang="en-US" altLang="en-US" sz="4400" dirty="0">
                <a:latin typeface="Gabriola" pitchFamily="82" charset="0"/>
              </a:rPr>
              <a:t>+w</a:t>
            </a:r>
            <a:r>
              <a:rPr lang="en-US" altLang="en-US" sz="4400" baseline="-25000" dirty="0">
                <a:latin typeface="Gabriola" pitchFamily="82" charset="0"/>
              </a:rPr>
              <a:t>3</a:t>
            </a:r>
            <a:r>
              <a:rPr lang="en-US" altLang="en-US" sz="4400" dirty="0">
                <a:latin typeface="Gabriola" pitchFamily="82" charset="0"/>
              </a:rPr>
              <a:t>x</a:t>
            </a:r>
            <a:r>
              <a:rPr lang="en-US" altLang="en-US" sz="4400" baseline="-25000" dirty="0">
                <a:latin typeface="Gabriola" pitchFamily="82" charset="0"/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118CFF-CBE2-9149-A5A9-471A61D4D59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74888" y="2074699"/>
            <a:ext cx="3394134" cy="523220"/>
          </a:xfrm>
          <a:prstGeom prst="rect">
            <a:avLst/>
          </a:prstGeom>
          <a:blipFill>
            <a:blip r:embed="rId2"/>
            <a:stretch>
              <a:fillRect l="-7720" t="-23256" b="-50000"/>
            </a:stretch>
          </a:blipFill>
        </p:spPr>
        <p:txBody>
          <a:bodyPr/>
          <a:lstStyle/>
          <a:p>
            <a:pPr>
              <a:defRPr/>
            </a:pPr>
            <a:r>
              <a:rPr lang="en-US" dirty="0">
                <a:noFill/>
                <a:latin typeface="Georgia" charset="0"/>
              </a:rPr>
              <a:t> 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ECA2F407-9E91-3140-8945-6C8439A4F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5" y="6118225"/>
            <a:ext cx="67167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200" dirty="0">
                <a:solidFill>
                  <a:srgbClr val="FF0000"/>
                </a:solidFill>
                <a:latin typeface="+mn-lt"/>
              </a:rPr>
              <a:t>Update </a:t>
            </a:r>
            <a:r>
              <a:rPr lang="en-US" altLang="en-US" sz="2200" b="1" dirty="0">
                <a:solidFill>
                  <a:srgbClr val="FF0000"/>
                </a:solidFill>
                <a:latin typeface="+mn-lt"/>
              </a:rPr>
              <a:t>w </a:t>
            </a:r>
            <a:r>
              <a:rPr lang="en-US" altLang="en-US" sz="2200" dirty="0">
                <a:solidFill>
                  <a:srgbClr val="FF0000"/>
                </a:solidFill>
                <a:latin typeface="+mn-lt"/>
              </a:rPr>
              <a:t>in such a way that the error is minimized !</a:t>
            </a:r>
            <a:endParaRPr lang="en-US" altLang="en-US" sz="2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1828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020658-7EA1-0747-B776-D76B09B18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53988"/>
            <a:ext cx="11323638" cy="863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Gradient Descent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F9C3F3-D688-D746-9FA9-DA4D2776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Research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2293C-3B9D-914E-BE1C-8C85B062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348147E8-BD7B-9043-A848-E14EB549770D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440C9-45CE-9F42-B8CD-3EA953AADFB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2D5BCB4-0B72-4642-8202-D150FDE674C5}" type="datetime1">
              <a:rPr lang="en-US"/>
              <a:pPr>
                <a:defRPr/>
              </a:pPr>
              <a:t>2/26/19</a:t>
            </a:fld>
            <a:endParaRPr lang="en-US"/>
          </a:p>
        </p:txBody>
      </p:sp>
      <p:pic>
        <p:nvPicPr>
          <p:cNvPr id="33797" name="Picture 2" descr="Related image">
            <a:extLst>
              <a:ext uri="{FF2B5EF4-FFF2-40B4-BE49-F238E27FC236}">
                <a16:creationId xmlns:a16="http://schemas.microsoft.com/office/drawing/2014/main" id="{C7039A32-F088-B549-89B6-D33C823B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262063"/>
            <a:ext cx="9558337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95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A2EE1C-32FC-9445-A58B-0BC5270F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53988"/>
            <a:ext cx="11323638" cy="863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Gradient Descent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9967F2-649F-B345-9C4B-218E5B62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Research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38775-24E1-CE4A-AC63-52F89E79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2ECFBE4D-18E5-904F-83D0-2C13666E8781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4FE21-F094-6149-8D10-C6F1FA7F77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9D005E5-FC81-4875-9D62-98427CF8FA6A}" type="datetime1">
              <a:rPr lang="en-US"/>
              <a:pPr>
                <a:defRPr/>
              </a:pPr>
              <a:t>2/26/19</a:t>
            </a:fld>
            <a:endParaRPr lang="en-US"/>
          </a:p>
        </p:txBody>
      </p:sp>
      <p:pic>
        <p:nvPicPr>
          <p:cNvPr id="6" name="Shape 245" descr="backprop.gif">
            <a:extLst>
              <a:ext uri="{FF2B5EF4-FFF2-40B4-BE49-F238E27FC236}">
                <a16:creationId xmlns:a16="http://schemas.microsoft.com/office/drawing/2014/main" id="{26BF4BF7-60CE-DA4B-BCD7-764FC0A84D7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874713"/>
            <a:ext cx="10329862" cy="598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64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32348-5193-1440-B942-3D380171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88879"/>
            <a:ext cx="10515600" cy="126701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7030A0"/>
                </a:solidFill>
                <a:cs typeface="Aharoni" panose="02010803020104030203" pitchFamily="2" charset="-79"/>
              </a:rPr>
              <a:t>Deep Learning and AI boom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5700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44E0-F7DD-5943-AC59-058BA278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Deep Learning everywhere!!</a:t>
            </a:r>
          </a:p>
        </p:txBody>
      </p:sp>
      <p:grpSp>
        <p:nvGrpSpPr>
          <p:cNvPr id="5" name="Shape 63">
            <a:extLst>
              <a:ext uri="{FF2B5EF4-FFF2-40B4-BE49-F238E27FC236}">
                <a16:creationId xmlns:a16="http://schemas.microsoft.com/office/drawing/2014/main" id="{43C5792A-A893-F940-993D-8CBADCCDC222}"/>
              </a:ext>
            </a:extLst>
          </p:cNvPr>
          <p:cNvGrpSpPr/>
          <p:nvPr/>
        </p:nvGrpSpPr>
        <p:grpSpPr>
          <a:xfrm>
            <a:off x="1451579" y="1804976"/>
            <a:ext cx="8295014" cy="4067751"/>
            <a:chOff x="311695" y="942720"/>
            <a:chExt cx="8295014" cy="4067751"/>
          </a:xfrm>
        </p:grpSpPr>
        <p:pic>
          <p:nvPicPr>
            <p:cNvPr id="6" name="Shape 64">
              <a:extLst>
                <a:ext uri="{FF2B5EF4-FFF2-40B4-BE49-F238E27FC236}">
                  <a16:creationId xmlns:a16="http://schemas.microsoft.com/office/drawing/2014/main" id="{7454AC8F-B847-1C48-9686-0B1711DAE10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1695" y="2846875"/>
              <a:ext cx="3460101" cy="9001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" name="Shape 65">
              <a:extLst>
                <a:ext uri="{FF2B5EF4-FFF2-40B4-BE49-F238E27FC236}">
                  <a16:creationId xmlns:a16="http://schemas.microsoft.com/office/drawing/2014/main" id="{D3A53ADF-8C49-4A4F-80F4-3C429985136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1" y="1114051"/>
              <a:ext cx="4016525" cy="10732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" name="Shape 66">
              <a:extLst>
                <a:ext uri="{FF2B5EF4-FFF2-40B4-BE49-F238E27FC236}">
                  <a16:creationId xmlns:a16="http://schemas.microsoft.com/office/drawing/2014/main" id="{2B7C4105-5608-2448-BADB-FB7B7BA92C5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28225" y="942720"/>
              <a:ext cx="3615600" cy="94747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" name="Shape 67">
              <a:extLst>
                <a:ext uri="{FF2B5EF4-FFF2-40B4-BE49-F238E27FC236}">
                  <a16:creationId xmlns:a16="http://schemas.microsoft.com/office/drawing/2014/main" id="{A30B7D2B-3DD2-7543-8BDA-8DC6B06F0FA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700" y="2187268"/>
              <a:ext cx="4016524" cy="65961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Shape 68">
              <a:extLst>
                <a:ext uri="{FF2B5EF4-FFF2-40B4-BE49-F238E27FC236}">
                  <a16:creationId xmlns:a16="http://schemas.microsoft.com/office/drawing/2014/main" id="{45F962E7-20C8-9A40-9F27-992C27587055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28213" y="1880833"/>
              <a:ext cx="3460124" cy="10732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Shape 69">
              <a:extLst>
                <a:ext uri="{FF2B5EF4-FFF2-40B4-BE49-F238E27FC236}">
                  <a16:creationId xmlns:a16="http://schemas.microsoft.com/office/drawing/2014/main" id="{5BFE48B1-39F2-A04B-9435-6011EAB3397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1700" y="3817175"/>
              <a:ext cx="4672526" cy="525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" name="Shape 70">
              <a:extLst>
                <a:ext uri="{FF2B5EF4-FFF2-40B4-BE49-F238E27FC236}">
                  <a16:creationId xmlns:a16="http://schemas.microsoft.com/office/drawing/2014/main" id="{2EAA4074-C623-F244-AB4C-C9839A930193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71800" y="2954050"/>
              <a:ext cx="4834909" cy="57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3" name="Shape 71">
              <a:extLst>
                <a:ext uri="{FF2B5EF4-FFF2-40B4-BE49-F238E27FC236}">
                  <a16:creationId xmlns:a16="http://schemas.microsoft.com/office/drawing/2014/main" id="{EA72022E-42ED-4C49-BDED-7660CB90452D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941175" y="3526750"/>
              <a:ext cx="3298435" cy="123965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4" name="Shape 72">
              <a:extLst>
                <a:ext uri="{FF2B5EF4-FFF2-40B4-BE49-F238E27FC236}">
                  <a16:creationId xmlns:a16="http://schemas.microsoft.com/office/drawing/2014/main" id="{9AC87B41-DBF9-F643-9DC7-18967F78EDA5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94400" y="4293521"/>
              <a:ext cx="2777400" cy="71695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404332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newspaper&#13;&#10;&#13;&#10;Description automatically generated">
            <a:extLst>
              <a:ext uri="{FF2B5EF4-FFF2-40B4-BE49-F238E27FC236}">
                <a16:creationId xmlns:a16="http://schemas.microsoft.com/office/drawing/2014/main" id="{F3CB77D5-FE0F-FE4E-BFCE-B23DAB4B8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690" y="1477824"/>
            <a:ext cx="9371035" cy="469913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614EAE-459C-3C46-B457-AF359254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Deep Learning everywhere!!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6D827-5119-464E-AFB1-F947116D95DF}"/>
              </a:ext>
            </a:extLst>
          </p:cNvPr>
          <p:cNvSpPr/>
          <p:nvPr/>
        </p:nvSpPr>
        <p:spPr>
          <a:xfrm>
            <a:off x="3312367" y="1477824"/>
            <a:ext cx="4893170" cy="53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45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215</Words>
  <Application>Microsoft Macintosh PowerPoint</Application>
  <PresentationFormat>Widescreen</PresentationFormat>
  <Paragraphs>63</Paragraphs>
  <Slides>24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Gabriola</vt:lpstr>
      <vt:lpstr>Georgia</vt:lpstr>
      <vt:lpstr>Office Theme</vt:lpstr>
      <vt:lpstr>PowerPoint Presentation</vt:lpstr>
      <vt:lpstr>Training an ML model</vt:lpstr>
      <vt:lpstr>Outline of training procedure</vt:lpstr>
      <vt:lpstr>Regression</vt:lpstr>
      <vt:lpstr>Gradient Descent Algorithm</vt:lpstr>
      <vt:lpstr>Gradient Descent Algorithm</vt:lpstr>
      <vt:lpstr>Deep Learning and AI boom</vt:lpstr>
      <vt:lpstr>Deep Learning everywhere!!</vt:lpstr>
      <vt:lpstr>Deep Learning everywhere!!</vt:lpstr>
      <vt:lpstr>What is Deep Learning?</vt:lpstr>
      <vt:lpstr>PowerPoint Presentation</vt:lpstr>
      <vt:lpstr>PowerPoint Presentation</vt:lpstr>
      <vt:lpstr>Feature extraction for machine learning</vt:lpstr>
      <vt:lpstr>Data analysis pipeline</vt:lpstr>
      <vt:lpstr>Deep Learning: Automate feature extraction</vt:lpstr>
      <vt:lpstr>Simple neural network</vt:lpstr>
      <vt:lpstr>One layer neural network</vt:lpstr>
      <vt:lpstr>Multiple layer neural network</vt:lpstr>
      <vt:lpstr>What is being captured in each layer?</vt:lpstr>
      <vt:lpstr>ImageNet challenge </vt:lpstr>
      <vt:lpstr>Fancy Deep Learning Applications</vt:lpstr>
      <vt:lpstr>Beyond classification and regression</vt:lpstr>
      <vt:lpstr>Output could be images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Deep Learning </dc:title>
  <dc:creator>Saneem Ahmed Chammangath</dc:creator>
  <cp:lastModifiedBy>Saneem Ahmed Chammangath</cp:lastModifiedBy>
  <cp:revision>62</cp:revision>
  <dcterms:created xsi:type="dcterms:W3CDTF">2019-02-22T06:59:51Z</dcterms:created>
  <dcterms:modified xsi:type="dcterms:W3CDTF">2019-02-26T06:53:48Z</dcterms:modified>
</cp:coreProperties>
</file>